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7" r:id="rId3"/>
    <p:sldId id="264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8" r:id="rId12"/>
    <p:sldId id="283" r:id="rId13"/>
    <p:sldId id="286" r:id="rId14"/>
    <p:sldId id="287" r:id="rId15"/>
    <p:sldId id="273" r:id="rId16"/>
    <p:sldId id="274" r:id="rId17"/>
    <p:sldId id="275" r:id="rId18"/>
    <p:sldId id="276" r:id="rId19"/>
    <p:sldId id="262" r:id="rId20"/>
    <p:sldId id="288" r:id="rId21"/>
    <p:sldId id="289" r:id="rId22"/>
    <p:sldId id="290" r:id="rId23"/>
    <p:sldId id="291" r:id="rId24"/>
    <p:sldId id="292" r:id="rId25"/>
    <p:sldId id="260" r:id="rId26"/>
    <p:sldId id="281" r:id="rId27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a Iskold" initials="LI" lastIdx="5" clrIdx="0"/>
  <p:cmAuthor id="1" name="Luba" initials="L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0" autoAdjust="0"/>
  </p:normalViewPr>
  <p:slideViewPr>
    <p:cSldViewPr>
      <p:cViewPr varScale="1">
        <p:scale>
          <a:sx n="76" d="100"/>
          <a:sy n="76" d="100"/>
        </p:scale>
        <p:origin x="-13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4:14:15.385" idx="2">
    <p:pos x="10" y="10"/>
    <p:text/>
  </p:cm>
  <p:cm authorId="1" dt="2016-03-07T14:17:47.951" idx="5">
    <p:pos x="106" y="10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B20B-6630-4F83-AAD9-5E49A60E31C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0B21C-4FD0-491E-8BE5-8B342C81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323A-E24F-4AA7-A6FF-FFE310AB849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18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20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26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pictures here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editing to mark up/delete irrelevant  services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pic of a new space @at berg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Campuses are changing- we can change the threat into an opportunity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pictures here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9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the Language Center still a place to explore technological innovation? </a:t>
            </a:r>
            <a:endParaRPr lang="ru-R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0EB10-2274-4C0A-AF8B-AF1B054E9E4E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99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3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78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470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708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40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7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479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36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8016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2811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46064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skold@muhlenberg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ciarrino@muhlenberg.edu" TargetMode="External"/><Relationship Id="rId4" Type="http://schemas.openxmlformats.org/officeDocument/2006/relationships/hyperlink" Target="http://www.muhlenberg.edu/main/academics/llc/faculty/russian/iskold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457200"/>
            <a:ext cx="6180224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                   </a:t>
            </a:r>
            <a:br>
              <a:rPr lang="en-US" sz="18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603574" y="2209800"/>
            <a:ext cx="7159426" cy="37338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Thinking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through the Language Center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    </a:t>
            </a:r>
          </a:p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                              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Role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&amp; Design </a:t>
            </a:r>
          </a:p>
          <a:p>
            <a:pPr algn="l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Luba Iskold &amp; Tom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Sciarrino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                 Muhlenberg College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572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NEALLT 2016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Motivating Students with Media, Games, and Style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Gettysburg College 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March 18-20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31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6858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What’s the Plan? What </a:t>
            </a:r>
            <a:r>
              <a:rPr lang="en-US" sz="2700" b="1" dirty="0" smtClean="0">
                <a:solidFill>
                  <a:srgbClr val="FF0000"/>
                </a:solidFill>
              </a:rPr>
              <a:t>else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can we do?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53987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Engage international students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Provide resources for short-term study abroad programs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ccommodate for students with special needs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Organize face-to-face conversation partnerships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Connect students with local communities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Facilitate digital connections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Pilot innovative technologies </a:t>
            </a:r>
          </a:p>
          <a:p>
            <a:pPr marL="0" indent="0">
              <a:buNone/>
            </a:pPr>
            <a:endParaRPr lang="en-US" sz="697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10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64330"/>
            <a:ext cx="29718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08070"/>
            <a:ext cx="2228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294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Thinking about the space that would help us reach our goals: </a:t>
            </a:r>
            <a:r>
              <a:rPr lang="en-US" sz="2400" b="1" dirty="0" smtClean="0">
                <a:solidFill>
                  <a:srgbClr val="FF0000"/>
                </a:solidFill>
              </a:rPr>
              <a:t>Methodology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• Observing/documenting current use of the LLC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Reviewing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relevant literature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Attending Webinars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Engaging students in online research of LC at other schools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Visiting other institutions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Inviting guest speakers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Engaging faculty: Faculty Focus Groups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Engaging students: Student Focus Groups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Faculty Survey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Student Survey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Working with various departments on campus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11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57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116926" cy="11604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LMS “course,”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Focus Groups, Surveys, Vendor Presentations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743" y="1600200"/>
            <a:ext cx="3008313" cy="4221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51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:\NEALLT 2016\Langauge Center\Images\DSC03892 m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2971800"/>
            <a:ext cx="464127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NEALLT 2016\Langauge Center\Images\DSC03142 busines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26" y="3048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43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Project Goals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What kind of space do we envision?  </a:t>
            </a:r>
            <a:r>
              <a:rPr lang="en-US" dirty="0" smtClean="0">
                <a:solidFill>
                  <a:srgbClr val="FF0000"/>
                </a:solidFill>
              </a:rPr>
              <a:t>Space Design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Flexible &amp; adaptable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Inviting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Multi-purpose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Uncluttered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Well-lit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Flexible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Visible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Potential for 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spontaneous 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re-configuration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31" y="3124200"/>
            <a:ext cx="4267570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380999"/>
            <a:ext cx="2819401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0086"/>
            <a:ext cx="2129428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329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Project Goals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What kind of space do we envision?  </a:t>
            </a:r>
            <a:r>
              <a:rPr lang="en-US" dirty="0" smtClean="0">
                <a:solidFill>
                  <a:srgbClr val="FF0000"/>
                </a:solidFill>
              </a:rPr>
              <a:t>Space Use?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8459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Offers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opportunities for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	  face-to-face &amp; digital interaction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• Provides a combination of formal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	   &amp; semi-formal settings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Facilitates a variety of modes of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social exchange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•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Encourages collaboration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• Enhances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digital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learning and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    global interaction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connections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24000"/>
            <a:ext cx="3470208" cy="46021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Class/workshop: 24 seats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Collaborative Spaces 2-6 seats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Small group: 8-10 seats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Quiet spaces/Individual users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20" y="3517570"/>
            <a:ext cx="4257160" cy="23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457155" cy="23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273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Faculty Survey: </a:t>
            </a:r>
            <a:r>
              <a:rPr lang="en-US" sz="2400" b="1" dirty="0" smtClean="0">
                <a:solidFill>
                  <a:srgbClr val="D51DB2"/>
                </a:solidFill>
              </a:rPr>
              <a:t>Pedagogical Needs</a:t>
            </a:r>
          </a:p>
          <a:p>
            <a:pPr marL="0" indent="0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Judgments were made on a </a:t>
            </a:r>
            <a:r>
              <a:rPr lang="en-US" sz="1600" b="1" dirty="0" smtClean="0">
                <a:latin typeface="+mj-lt"/>
              </a:rPr>
              <a:t>5-point </a:t>
            </a:r>
            <a:r>
              <a:rPr lang="en-US" sz="1600" b="1" dirty="0">
                <a:latin typeface="+mj-lt"/>
              </a:rPr>
              <a:t>scale </a:t>
            </a:r>
            <a:r>
              <a:rPr lang="en-US" sz="1600" b="1" dirty="0" smtClean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5 = strongly agree, 1 = strongly disagree); n = </a:t>
            </a:r>
            <a:r>
              <a:rPr lang="en-US" sz="1600" b="1" dirty="0" smtClean="0">
                <a:latin typeface="+mj-lt"/>
              </a:rPr>
              <a:t>14</a:t>
            </a:r>
          </a:p>
          <a:p>
            <a:pPr marL="0" indent="0" eaLnBrk="1" hangingPunct="1">
              <a:lnSpc>
                <a:spcPct val="90000"/>
              </a:lnSpc>
              <a:buClr>
                <a:srgbClr val="D51DB2"/>
              </a:buClr>
              <a:buNone/>
            </a:pPr>
            <a:endParaRPr lang="en-US" sz="1600" b="1" dirty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EB80A"/>
              </a:buClr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15</a:t>
            </a:fld>
            <a:endParaRPr lang="en-US" dirty="0">
              <a:solidFill>
                <a:srgbClr val="4A566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76206"/>
              </p:ext>
            </p:extLst>
          </p:nvPr>
        </p:nvGraphicFramePr>
        <p:xfrm>
          <a:off x="1676400" y="1066800"/>
          <a:ext cx="6248400" cy="5660898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5415950"/>
                <a:gridCol w="832450"/>
              </a:tblGrid>
              <a:tr h="304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Question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Mean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403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CUE seminars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and meetings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</a:rPr>
                        <a:t>3.56</a:t>
                      </a:r>
                    </a:p>
                  </a:txBody>
                  <a:tcPr marL="69876" marR="69876" marT="0" marB="0"/>
                </a:tc>
              </a:tr>
              <a:tr h="39786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 Small classes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4.00</a:t>
                      </a:r>
                    </a:p>
                  </a:txBody>
                  <a:tcPr marL="69876" marR="69876" marT="0" marB="0"/>
                </a:tc>
              </a:tr>
              <a:tr h="43570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Language Club meetings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4.72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Language Conversation Table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4.67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1884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Conversation Partnership sessions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+mn-ea"/>
                        </a:rPr>
                        <a:t>4.67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566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6.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Tutoring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sessions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4.17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183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Collaborative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assignments for class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4.61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3878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Group workshops for students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4.44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2570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9.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International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TV Programming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3.94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International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News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3.89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876" marR="69876" marT="0" marB="0"/>
                </a:tc>
              </a:tr>
              <a:tr h="4403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 Group Teleconferencing </a:t>
                      </a: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4.67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876" marR="69876" marT="0" marB="0"/>
                </a:tc>
              </a:tr>
              <a:tr h="4403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 Occasional class meetings</a:t>
                      </a:r>
                    </a:p>
                  </a:txBody>
                  <a:tcPr marL="69876" marR="69876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876" marR="698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909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12192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Faculty Survey: </a:t>
            </a:r>
            <a:r>
              <a:rPr lang="en-US" sz="2400" b="1" dirty="0" smtClean="0">
                <a:solidFill>
                  <a:srgbClr val="D51DB2"/>
                </a:solidFill>
              </a:rPr>
              <a:t>Design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Judgments were made on a </a:t>
            </a:r>
            <a:r>
              <a:rPr lang="en-US" sz="1600" b="1" dirty="0" smtClean="0">
                <a:latin typeface="+mj-lt"/>
              </a:rPr>
              <a:t>5-point </a:t>
            </a:r>
            <a:r>
              <a:rPr lang="en-US" sz="1600" b="1" dirty="0">
                <a:latin typeface="+mj-lt"/>
              </a:rPr>
              <a:t>scale </a:t>
            </a:r>
            <a:r>
              <a:rPr lang="en-US" sz="1600" b="1" dirty="0" smtClean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5 = strongly agree, 1 = strongly disagree); n = </a:t>
            </a:r>
          </a:p>
          <a:p>
            <a:pPr eaLnBrk="1" hangingPunct="1">
              <a:lnSpc>
                <a:spcPct val="80000"/>
              </a:lnSpc>
              <a:buClr>
                <a:srgbClr val="FEB80A"/>
              </a:buClr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16</a:t>
            </a:fld>
            <a:endParaRPr lang="en-US" dirty="0">
              <a:solidFill>
                <a:srgbClr val="4A566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21882"/>
              </p:ext>
            </p:extLst>
          </p:nvPr>
        </p:nvGraphicFramePr>
        <p:xfrm>
          <a:off x="1219200" y="1219200"/>
          <a:ext cx="7162800" cy="4292136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6045464"/>
                <a:gridCol w="1117336"/>
              </a:tblGrid>
              <a:tr h="42671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Question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Encourages student interaction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4.67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 Accommodates for large-groups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3.67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3. Enables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small-group activities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4.83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 Provides privacy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and quiet spaces for individual learners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4.72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Allows for learning and interaction in a semi-formal setting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4.50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6. Permits comfortable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student gathering or studying w/o technology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4.28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909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Can be re-purposed/reconfigured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relatively easily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4.78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8. Can be easily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upgraded with emerging technologies in the future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4.89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22123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9. Visible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from hallway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4.11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405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76200"/>
            <a:ext cx="8001000" cy="83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Clr>
                <a:srgbClr val="D51DB2"/>
              </a:buClr>
              <a:buNone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Faculty Survey: </a:t>
            </a:r>
            <a:r>
              <a:rPr lang="en-US" sz="2600" b="1" dirty="0">
                <a:solidFill>
                  <a:srgbClr val="D51DB2"/>
                </a:solidFill>
              </a:rPr>
              <a:t>Technology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1600" b="1" dirty="0" smtClean="0">
                <a:latin typeface="+mj-lt"/>
              </a:rPr>
              <a:t> </a:t>
            </a: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17</a:t>
            </a:fld>
            <a:endParaRPr lang="en-US" dirty="0">
              <a:solidFill>
                <a:srgbClr val="4A566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91269"/>
              </p:ext>
            </p:extLst>
          </p:nvPr>
        </p:nvGraphicFramePr>
        <p:xfrm>
          <a:off x="533400" y="1295400"/>
          <a:ext cx="8229600" cy="3962083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6045464"/>
                <a:gridCol w="1117336"/>
                <a:gridCol w="1066800"/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will most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likely use in the LLC: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1.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Desktop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PC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71%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2. Laptop PC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3. </a:t>
                      </a:r>
                      <a:r>
                        <a:rPr lang="en-US" sz="2000" dirty="0" err="1" smtClean="0">
                          <a:effectLst/>
                          <a:latin typeface="+mj-lt"/>
                        </a:rPr>
                        <a:t>iPad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4. Desktop Mac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5. Laptop Mac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4221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6. Bring my own device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47%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0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r>
              <a:rPr lang="en-US" sz="3600" b="1" dirty="0" smtClean="0">
                <a:solidFill>
                  <a:srgbClr val="D51DB2"/>
                </a:solidFill>
              </a:rPr>
              <a:t/>
            </a:r>
            <a:br>
              <a:rPr lang="en-US" sz="3600" b="1" dirty="0" smtClean="0">
                <a:solidFill>
                  <a:srgbClr val="D51DB2"/>
                </a:solidFill>
              </a:rPr>
            </a:br>
            <a:endParaRPr lang="en-US" sz="3600" b="1" dirty="0" smtClean="0">
              <a:solidFill>
                <a:srgbClr val="D51DB2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12192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Faculty Survey: </a:t>
            </a:r>
            <a:r>
              <a:rPr lang="en-US" sz="2400" b="1" dirty="0" smtClean="0">
                <a:solidFill>
                  <a:srgbClr val="D51DB2"/>
                </a:solidFill>
              </a:rPr>
              <a:t>Technology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D51DB2"/>
              </a:buClr>
              <a:buNone/>
            </a:pPr>
            <a:r>
              <a:rPr lang="en-US" sz="1600" b="1" dirty="0" smtClean="0">
                <a:latin typeface="+mj-lt"/>
              </a:rPr>
              <a:t> </a:t>
            </a: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88A05-FA96-4B62-8D98-8E0298F081AE}" type="slidenum">
              <a:rPr lang="en-US">
                <a:solidFill>
                  <a:srgbClr val="4A566A"/>
                </a:solidFill>
              </a:rPr>
              <a:pPr eaLnBrk="1" hangingPunct="1"/>
              <a:t>18</a:t>
            </a:fld>
            <a:endParaRPr lang="en-US" dirty="0">
              <a:solidFill>
                <a:srgbClr val="4A566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11169"/>
              </p:ext>
            </p:extLst>
          </p:nvPr>
        </p:nvGraphicFramePr>
        <p:xfrm>
          <a:off x="533400" y="1295399"/>
          <a:ext cx="8229600" cy="4108387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6045464"/>
                <a:gridCol w="1117336"/>
                <a:gridCol w="1066800"/>
              </a:tblGrid>
              <a:tr h="731520">
                <a:tc>
                  <a:txBody>
                    <a:bodyPr/>
                    <a:lstStyle/>
                    <a:p>
                      <a:pPr marL="0" marR="0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My students will most likely use in the LLC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  <a:p>
                      <a:pPr marL="0" marR="0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1.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Desktop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PC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76%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2. Laptop PC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3. </a:t>
                      </a:r>
                      <a:r>
                        <a:rPr lang="en-US" sz="2000" dirty="0" err="1" smtClean="0">
                          <a:effectLst/>
                          <a:latin typeface="+mj-lt"/>
                        </a:rPr>
                        <a:t>iPad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27%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4. Desktop Mac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5. Laptop Mac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6. Bring my own device</a:t>
                      </a:r>
                      <a:endParaRPr lang="en-U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88%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620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Budget Proposal: Hardware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Permanent Stations with Laptops  (8 total):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6 PC Laptops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2 Mac Laptops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Loan Laptops (16 total):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10 PC Laptops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 6 Mac Laptops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___________________________________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Total Laptops  24 (class size)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Loan iPads       10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19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22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 Outline: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Introduction &amp; Background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Project Goals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Methodology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Findings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• Technology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Discussion	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2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17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20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1" y="152400"/>
            <a:ext cx="8543397" cy="48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92048"/>
              </p:ext>
            </p:extLst>
          </p:nvPr>
        </p:nvGraphicFramePr>
        <p:xfrm>
          <a:off x="2543715" y="5486400"/>
          <a:ext cx="4583430" cy="1187958"/>
        </p:xfrm>
        <a:graphic>
          <a:graphicData uri="http://schemas.openxmlformats.org/drawingml/2006/table">
            <a:tbl>
              <a:tblPr firstRow="1" firstCol="1" bandRow="1"/>
              <a:tblGrid>
                <a:gridCol w="297180"/>
                <a:gridCol w="1943100"/>
                <a:gridCol w="400050"/>
                <a:gridCol w="19431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Lab Technician Office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Class/Workshop 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Presidential Assistant Desk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Social Space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Student Worker Desk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Large LCD/TV Screen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Printing Station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Projection Screen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Coffee Table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Power/Tech Closet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Individual Study 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xt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xt"/>
                        </a:rPr>
                        <a:t>Storage Closet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502950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GLC Layout Legend (3/12/16)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052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We looked at this renovation from three key areas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Faculty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Students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Peer institutions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1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Technology Review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21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599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ways faculty currently teach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Provide campus standard classroom tool set- 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Techwall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Current lab still has value so we had to preserve the tools that were working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Number of computers 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Student/Staff onsite support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ways faculty would like to teach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Include video conferencing tools- Zoom, Skype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Flexible learning space that can be easily reconfigured to meet individual faculty needs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Interactive presentation tools- Epson interactive projector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Integrated support for blended learning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Expanded tool set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Gaming- Virtual reality- Google, Oculus Rift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Leverage new LMS (Canvas)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Technology Review- Faculty</a:t>
            </a:r>
          </a:p>
        </p:txBody>
      </p:sp>
    </p:spTree>
    <p:extLst>
      <p:ext uri="{BB962C8B-B14F-4D97-AF65-F5344CB8AC3E}">
        <p14:creationId xmlns:p14="http://schemas.microsoft.com/office/powerpoint/2010/main" val="582065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1"/>
            <a:ext cx="7848600" cy="838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48813"/>
            <a:ext cx="80772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ways students currently learn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Provide campus standard classroom tool set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Preloaded workstations for drop-in work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ways students would like to learn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BYOD support-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NovoPro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Mirroring 360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Spaces for collaborative group work- 3 independent presentation locations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Whiteboard space-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SmartKapp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Provide tools that expand what students learn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Gaming- Virtual reality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Leverage new LMS (Canvas)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Space for viewing required films outside of the library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422032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Technology Review- Students</a:t>
            </a:r>
          </a:p>
        </p:txBody>
      </p:sp>
    </p:spTree>
    <p:extLst>
      <p:ext uri="{BB962C8B-B14F-4D97-AF65-F5344CB8AC3E}">
        <p14:creationId xmlns:p14="http://schemas.microsoft.com/office/powerpoint/2010/main" val="2738342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/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Studied what our peer institutions were doing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Horizon Report- Mew Media Consortium 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Educause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Webinars 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Educause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Online Learning Consortium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Vendor recommendations</a:t>
            </a:r>
          </a:p>
          <a:p>
            <a:pPr marL="1371600" lvl="3" indent="0">
              <a:lnSpc>
                <a:spcPct val="120000"/>
              </a:lnSpc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Technology Review- Outside World</a:t>
            </a:r>
          </a:p>
        </p:txBody>
      </p:sp>
    </p:spTree>
    <p:extLst>
      <p:ext uri="{BB962C8B-B14F-4D97-AF65-F5344CB8AC3E}">
        <p14:creationId xmlns:p14="http://schemas.microsoft.com/office/powerpoint/2010/main" val="10796452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Contact Information: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8077200" cy="459837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Luba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Iskold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Professor of Russian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Director Language Learning Center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Muhlenberg College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Phone: 484-664-3516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E-mail: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hlinkClick r:id="rId3"/>
              </a:rPr>
              <a:t>iskold@muhlenberg.edu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Website: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hlinkClick r:id="rId4"/>
              </a:rPr>
              <a:t>www.muhlenberg.edu/main/academics/llc/faculty/russian/iskold.html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7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Thomas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Sciarrino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7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Manager of Instructional Technology &amp; Digital Learning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7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Muhlenberg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College</a:t>
            </a:r>
          </a:p>
          <a:p>
            <a:pPr algn="ctr">
              <a:lnSpc>
                <a:spcPct val="7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Phone: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484-664-3457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E-mail: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hlinkClick r:id="rId5"/>
              </a:rPr>
              <a:t>sciarrino@muhlenberg.edu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7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25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117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Kramsh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K. (2012). The Educational Promise of the Language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enter in the Age of Globalization.  Keynote, Yale University.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Kronenberg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F. (2014). Language Center Design and Management in the post-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Language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Llaboratory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era. 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The ILLT Journal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44(1).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Oblinger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D. (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). Learning Spaces. EDUCAUSE, 2006.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Spaces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Collaboratory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Webinars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Bonnie Sanborn,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Dept. of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Design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&amp; Environmental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Cornell University; Felix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Kronenberg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Rhodes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College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Van den Blink, C. Uses of Labs and Learning Spaces.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EDUCAUSE,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2009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26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20556"/>
            <a:ext cx="4648201" cy="30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1389"/>
            <a:ext cx="4114800" cy="30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990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LLC @ Muhlenberg: History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Muhlenberg  College has a FL requirement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We currently offer eight languages &amp; five major/minor programs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Our LLC was stablished in 1985-served for 30 years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Designed for audio-lingual methodology &amp;  individual learner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3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1026" name="Picture 2" descr="F:\NEALLT 2016\Langauge Center\Images\DSC0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67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43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LLC @ Muhlenberg: Looking Back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What were we doing? How did we attract students and faculty?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522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duplicating audio and VHS tapes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converting materials to CD &amp; DVD formats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leading faculty development initiatives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producing faculty-developed MM materials for class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allowing for student access to international keyboards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offering editing/proofing tools for multiple languages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providing access to TB materials, including video &amp; labs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delivering SCOLA &amp; Dish Network programming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assigning 10% of the grade for work in the LLC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organizing tech workshops for faculty &amp; for students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promoting the uses of social media through student-led workshops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making flyers for numerous academic &amp; extra- curricular events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accommodating for individual LLC sessions for faculty &amp; for students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4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1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Why should we worry about the ‘</a:t>
            </a:r>
            <a:r>
              <a:rPr lang="en-US" sz="2400" b="1" dirty="0" smtClean="0">
                <a:solidFill>
                  <a:srgbClr val="FF0000"/>
                </a:solidFill>
              </a:rPr>
              <a:t>existential threat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’?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What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has changed &amp; </a:t>
            </a:r>
            <a:r>
              <a:rPr lang="en-US" sz="2400" b="1" dirty="0" smtClean="0">
                <a:solidFill>
                  <a:srgbClr val="FF0000"/>
                </a:solidFill>
              </a:rPr>
              <a:t>Why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redesign?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2438400" cy="31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361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667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What has changed??? Do we still need the LLC?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Reviewing the List: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522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duplicating audio and VHS tapes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dirty="0" smtClean="0">
                <a:solidFill>
                  <a:srgbClr val="FF0000"/>
                </a:solidFill>
              </a:rPr>
              <a:t>converting to new CD &amp; DVD format-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yes, but much less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leading faculty development initiatives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producing faculty-developed MM materials for class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allowing for student access to international keyboards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offering editing/proofing tools for multiple languages</a:t>
            </a:r>
          </a:p>
          <a:p>
            <a:pPr marL="0" indent="0">
              <a:buNone/>
            </a:pPr>
            <a:r>
              <a:rPr lang="en-US" sz="2000" b="1" strike="sngStrike" dirty="0" smtClean="0">
                <a:solidFill>
                  <a:srgbClr val="0070C0"/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providing access to TB materials, including video &amp; labs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delivering SCOLA &amp; Dish Network programming- </a:t>
            </a:r>
            <a:r>
              <a:rPr lang="en-US" sz="2000" b="1" dirty="0" smtClean="0">
                <a:solidFill>
                  <a:srgbClr val="FF0000"/>
                </a:solidFill>
              </a:rPr>
              <a:t>not necessary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assigning 10% of the grade for work in the LLC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organizing tech workshops for faculty &amp;  for students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promoting the uses of social media through student-led workshops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making flyers for numerous academic &amp; extra curricular events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arranging individual LLC sessions for faculty &amp; for students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6</a:t>
            </a:fld>
            <a:endParaRPr lang="en-US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29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What is changing??? 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826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Technology is transforming daily life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The World is changing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College’s mission is changing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Campus culture is changing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Students are changing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Textbooks are changing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• Approaches to teaching are changing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7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56" y="3729988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92530"/>
            <a:ext cx="3031356" cy="22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64279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91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Project Goal: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Changing the ‘threat’  to an opportunity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522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8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93" y="3810000"/>
            <a:ext cx="2743200" cy="21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81964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93" y="1219200"/>
            <a:ext cx="3009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79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From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Language </a:t>
            </a:r>
            <a:r>
              <a:rPr lang="en-US" sz="2400" b="1" dirty="0" smtClean="0">
                <a:solidFill>
                  <a:srgbClr val="FF0000"/>
                </a:solidFill>
              </a:rPr>
              <a:t>Lab          LLC /LRC         GLC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Goal:  </a:t>
            </a:r>
            <a:r>
              <a:rPr lang="en-US" sz="2400" b="1" dirty="0" smtClean="0">
                <a:solidFill>
                  <a:srgbClr val="FF0000"/>
                </a:solidFill>
              </a:rPr>
              <a:t>Changing </a:t>
            </a:r>
            <a:r>
              <a:rPr lang="en-US" sz="2400" b="1" dirty="0">
                <a:solidFill>
                  <a:srgbClr val="FF0000"/>
                </a:solidFill>
              </a:rPr>
              <a:t>the ‘threat’  to an opportunity for …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77200" cy="467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increasingly global learning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curricular &amp; co-curricular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interdisciplinarity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collaborative learning culture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serving diverse student population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• service learning experiences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A3834-5BBF-4B7F-BB8E-A1BCCB0A47AB}" type="slidenum">
              <a:rPr lang="en-US">
                <a:solidFill>
                  <a:srgbClr val="4A566A"/>
                </a:solidFill>
              </a:rPr>
              <a:pPr eaLnBrk="1" hangingPunct="1"/>
              <a:t>9</a:t>
            </a:fld>
            <a:endParaRPr lang="en-US">
              <a:solidFill>
                <a:srgbClr val="4A566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30" y="35052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502227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uba Iskold\AppData\Local\Microsoft\Windows\Temporary Internet Files\Content.IE5\206B96H9\Arrow-Right-2393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2362"/>
            <a:ext cx="360000" cy="2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2362"/>
            <a:ext cx="357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69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1450</Words>
  <Application>Microsoft Office PowerPoint</Application>
  <PresentationFormat>On-screen Show (4:3)</PresentationFormat>
  <Paragraphs>383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Training</vt:lpstr>
      <vt:lpstr>                     </vt:lpstr>
      <vt:lpstr>Presentation Outline:</vt:lpstr>
      <vt:lpstr>LLC @ Muhlenberg: History</vt:lpstr>
      <vt:lpstr>LLC @ Muhlenberg: Looking Back What were we doing? How did we attract students and faculty?</vt:lpstr>
      <vt:lpstr>Why should we worry about the ‘existential threat’? What has changed &amp; Why redesign?</vt:lpstr>
      <vt:lpstr>What has changed??? Do we still need the LLC?  Reviewing the List:</vt:lpstr>
      <vt:lpstr>What is changing???   </vt:lpstr>
      <vt:lpstr>Project Goal: Changing the ‘threat’  to an opportunity </vt:lpstr>
      <vt:lpstr>                  From Language Lab          LLC /LRC         GLC     Goal:  Changing the ‘threat’  to an opportunity for …</vt:lpstr>
      <vt:lpstr>What’s the Plan? What else can we do?</vt:lpstr>
      <vt:lpstr>Thinking about the space that would help us reach our goals: Methodology</vt:lpstr>
      <vt:lpstr>LMS “course,”  Focus Groups, Surveys, Vendor Presentations</vt:lpstr>
      <vt:lpstr>             Project Goals: What kind of space do we envision?  Space Design </vt:lpstr>
      <vt:lpstr>             Project Goals: What kind of space do we envision?  Space Use? </vt:lpstr>
      <vt:lpstr>   </vt:lpstr>
      <vt:lpstr>   </vt:lpstr>
      <vt:lpstr>   </vt:lpstr>
      <vt:lpstr>   </vt:lpstr>
      <vt:lpstr>Budget Proposal: Hardware </vt:lpstr>
      <vt:lpstr>PowerPoint Presentation</vt:lpstr>
      <vt:lpstr>PowerPoint Presentation</vt:lpstr>
      <vt:lpstr>Technology Review- Faculty</vt:lpstr>
      <vt:lpstr>PowerPoint Presentation</vt:lpstr>
      <vt:lpstr>Technology Review- Outside World</vt:lpstr>
      <vt:lpstr>Contact Information: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</dc:title>
  <dc:creator>Luba Iskold</dc:creator>
  <cp:lastModifiedBy>Fulvia Alderiso</cp:lastModifiedBy>
  <cp:revision>96</cp:revision>
  <cp:lastPrinted>2016-03-13T19:53:45Z</cp:lastPrinted>
  <dcterms:created xsi:type="dcterms:W3CDTF">2016-03-01T02:11:12Z</dcterms:created>
  <dcterms:modified xsi:type="dcterms:W3CDTF">2016-03-30T21:05:37Z</dcterms:modified>
</cp:coreProperties>
</file>